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66" r:id="rId3"/>
    <p:sldId id="257" r:id="rId4"/>
    <p:sldId id="259" r:id="rId5"/>
    <p:sldId id="258" r:id="rId6"/>
    <p:sldId id="261" r:id="rId7"/>
    <p:sldId id="263" r:id="rId8"/>
    <p:sldId id="262" r:id="rId9"/>
    <p:sldId id="260" r:id="rId10"/>
    <p:sldId id="264"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B3C3441-5C87-45D8-A3F0-53335C43F03F}" type="datetimeFigureOut">
              <a:rPr lang="en-US" smtClean="0"/>
              <a:t>3/14/2016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1BC700B-0C02-4971-8AEE-D909F0ED86E1}" type="slidenum">
              <a:rPr lang="en-US" smtClean="0"/>
              <a:t>‹#›</a:t>
            </a:fld>
            <a:endParaRPr lang="en-US"/>
          </a:p>
        </p:txBody>
      </p:sp>
    </p:spTree>
    <p:extLst>
      <p:ext uri="{BB962C8B-B14F-4D97-AF65-F5344CB8AC3E}">
        <p14:creationId xmlns:p14="http://schemas.microsoft.com/office/powerpoint/2010/main" val="17540522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8BF3AD-C85D-43FE-8407-75021CA20A10}"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BF3AD-C85D-43FE-8407-75021CA20A10}"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BF3AD-C85D-43FE-8407-75021CA20A10}"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BF3AD-C85D-43FE-8407-75021CA20A10}"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BF3AD-C85D-43FE-8407-75021CA20A10}"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8BF3AD-C85D-43FE-8407-75021CA20A10}"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8BF3AD-C85D-43FE-8407-75021CA20A10}" type="datetimeFigureOut">
              <a:rPr lang="en-US" smtClean="0"/>
              <a:t>3/14/2016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8BF3AD-C85D-43FE-8407-75021CA20A10}" type="datetimeFigureOut">
              <a:rPr lang="en-US" smtClean="0"/>
              <a:t>3/14/2016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BF3AD-C85D-43FE-8407-75021CA20A10}" type="datetimeFigureOut">
              <a:rPr lang="en-US" smtClean="0"/>
              <a:t>3/14/2016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BF3AD-C85D-43FE-8407-75021CA20A10}"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BF3AD-C85D-43FE-8407-75021CA20A10}"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8558-B727-4FE9-AD93-1C6C5DE19D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BF3AD-C85D-43FE-8407-75021CA20A10}" type="datetimeFigureOut">
              <a:rPr lang="en-US" smtClean="0"/>
              <a:t>3/14/2016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A8558-B727-4FE9-AD93-1C6C5DE19D4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1470025"/>
          </a:xfrm>
        </p:spPr>
        <p:txBody>
          <a:bodyPr>
            <a:normAutofit fontScale="90000"/>
          </a:bodyPr>
          <a:lstStyle/>
          <a:p>
            <a:r>
              <a:rPr lang="en-US" b="1" dirty="0" smtClean="0"/>
              <a:t>PROTECTION OF HUMAN RIGHT THROUGH PART IV OF THE CONSTITUTION</a:t>
            </a:r>
            <a:endParaRPr lang="en-US" b="1" dirty="0"/>
          </a:p>
        </p:txBody>
      </p:sp>
      <p:sp>
        <p:nvSpPr>
          <p:cNvPr id="4" name="Subtitle 3"/>
          <p:cNvSpPr>
            <a:spLocks noGrp="1"/>
          </p:cNvSpPr>
          <p:nvPr>
            <p:ph type="subTitle" idx="1"/>
          </p:nvPr>
        </p:nvSpPr>
        <p:spPr/>
        <p:txBody>
          <a:bodyPr/>
          <a:lstStyle/>
          <a:p>
            <a:r>
              <a:rPr lang="en-US" sz="1800" dirty="0" smtClean="0">
                <a:solidFill>
                  <a:schemeClr val="tx1"/>
                </a:solidFill>
              </a:rPr>
              <a:t>By Nitika Jain</a:t>
            </a:r>
          </a:p>
          <a:p>
            <a:r>
              <a:rPr lang="en-US" sz="1800" dirty="0" smtClean="0">
                <a:solidFill>
                  <a:schemeClr val="tx1"/>
                </a:solidFill>
              </a:rPr>
              <a:t>Law Associate</a:t>
            </a:r>
          </a:p>
          <a:p>
            <a:r>
              <a:rPr lang="en-US" sz="1800" dirty="0" smtClean="0">
                <a:solidFill>
                  <a:schemeClr val="tx1"/>
                </a:solidFill>
              </a:rPr>
              <a:t>National Judicial Academy Bhopal</a:t>
            </a:r>
          </a:p>
          <a:p>
            <a:r>
              <a:rPr lang="en-US" sz="1800" dirty="0" smtClean="0">
                <a:solidFill>
                  <a:schemeClr val="tx1"/>
                </a:solidFill>
              </a:rPr>
              <a:t>(12</a:t>
            </a:r>
            <a:r>
              <a:rPr lang="en-US" sz="1800" baseline="30000" dirty="0" smtClean="0">
                <a:solidFill>
                  <a:schemeClr val="tx1"/>
                </a:solidFill>
              </a:rPr>
              <a:t>th</a:t>
            </a:r>
            <a:r>
              <a:rPr lang="en-US" sz="1800" dirty="0" smtClean="0">
                <a:solidFill>
                  <a:schemeClr val="tx1"/>
                </a:solidFill>
              </a:rPr>
              <a:t> March, 2016)</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a:t>The definition of Human Rights </a:t>
            </a:r>
            <a:r>
              <a:rPr lang="en-US" dirty="0" smtClean="0"/>
              <a:t>can be </a:t>
            </a:r>
            <a:r>
              <a:rPr lang="en-US" dirty="0"/>
              <a:t>found under Section 2(d) of the Protection of Human Rights Act, 1993 as, “</a:t>
            </a:r>
            <a:r>
              <a:rPr lang="en-US" i="1" dirty="0"/>
              <a:t>The rights relating to life, </a:t>
            </a:r>
            <a:r>
              <a:rPr lang="en-US" i="1" dirty="0" smtClean="0"/>
              <a:t>liberty, equality </a:t>
            </a:r>
            <a:r>
              <a:rPr lang="en-US" i="1" dirty="0"/>
              <a:t>and dignity of the individual guaranteed by the Constitution or embodied in the </a:t>
            </a:r>
            <a:r>
              <a:rPr lang="en-US" i="1" dirty="0" smtClean="0"/>
              <a:t>International Covenants </a:t>
            </a:r>
            <a:r>
              <a:rPr lang="en-US" i="1" dirty="0"/>
              <a:t>and enforceable by the Court of India.” </a:t>
            </a:r>
            <a:endParaRPr lang="en-US" i="1" dirty="0" smtClean="0"/>
          </a:p>
          <a:p>
            <a:pPr algn="just"/>
            <a:endParaRPr lang="en-US" i="1" dirty="0"/>
          </a:p>
          <a:p>
            <a:pPr algn="just"/>
            <a:r>
              <a:rPr lang="en-US" i="1" dirty="0" smtClean="0"/>
              <a:t>So </a:t>
            </a:r>
            <a:r>
              <a:rPr lang="en-US" i="1" dirty="0"/>
              <a:t>it is evident that Courts have a major role to play </a:t>
            </a:r>
            <a:r>
              <a:rPr lang="en-US" i="1" dirty="0" smtClean="0"/>
              <a:t>in </a:t>
            </a:r>
            <a:r>
              <a:rPr lang="en-US" dirty="0" smtClean="0"/>
              <a:t>enforcing </a:t>
            </a:r>
            <a:r>
              <a:rPr lang="en-US" dirty="0"/>
              <a:t>the rights</a:t>
            </a:r>
            <a:r>
              <a:rPr lang="en-US" dirty="0" smtClean="0"/>
              <a:t>.</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buNone/>
            </a:pPr>
            <a:r>
              <a:rPr lang="en-US" dirty="0" smtClean="0"/>
              <a:t>	The </a:t>
            </a:r>
            <a:r>
              <a:rPr lang="en-US" dirty="0"/>
              <a:t>District judiciary renders an active role in dispense of justice, they have a massive duty to </a:t>
            </a:r>
            <a:r>
              <a:rPr lang="en-US" dirty="0" smtClean="0"/>
              <a:t>protect the </a:t>
            </a:r>
            <a:r>
              <a:rPr lang="en-US" dirty="0"/>
              <a:t>constitutional rights of the citizens. Barring few limitations, the District Judicial Officers are in charge of </a:t>
            </a:r>
            <a:r>
              <a:rPr lang="en-US" dirty="0" smtClean="0"/>
              <a:t>all matters </a:t>
            </a:r>
            <a:r>
              <a:rPr lang="en-US" dirty="0"/>
              <a:t>including application and interpretation of constitutional provisions like Articles 14, 19, 21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ctr">
              <a:buNone/>
            </a:pPr>
            <a:r>
              <a:rPr lang="en-US" b="1" dirty="0" smtClean="0"/>
              <a:t>	What is meant by Directive Principles?</a:t>
            </a:r>
          </a:p>
          <a:p>
            <a:pPr algn="ctr">
              <a:buNone/>
            </a:pPr>
            <a:endParaRPr lang="en-US" b="1" dirty="0"/>
          </a:p>
          <a:p>
            <a:pPr algn="just"/>
            <a:r>
              <a:rPr lang="en-US" dirty="0" smtClean="0"/>
              <a:t>They are a set of guidelines or principle</a:t>
            </a:r>
          </a:p>
          <a:p>
            <a:pPr algn="just"/>
            <a:r>
              <a:rPr lang="en-US" dirty="0" smtClean="0"/>
              <a:t>Fundamental in the governance of a country.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019800"/>
          </a:xfrm>
        </p:spPr>
        <p:txBody>
          <a:bodyPr>
            <a:normAutofit/>
          </a:bodyPr>
          <a:lstStyle/>
          <a:p>
            <a:pPr algn="just"/>
            <a:r>
              <a:rPr lang="en-US" sz="2400" dirty="0" smtClean="0"/>
              <a:t>India is a party to Universal Declaration of Human Rights 1948, International Covenant on Civil and Political Rights 1976 (ICCPR) and  International Covenant on Economic, Social and cultural Rights (ICESCR)</a:t>
            </a:r>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p:txBody>
      </p:sp>
      <p:graphicFrame>
        <p:nvGraphicFramePr>
          <p:cNvPr id="4" name="Table 3"/>
          <p:cNvGraphicFramePr>
            <a:graphicFrameLocks noGrp="1"/>
          </p:cNvGraphicFramePr>
          <p:nvPr/>
        </p:nvGraphicFramePr>
        <p:xfrm>
          <a:off x="914400" y="1828800"/>
          <a:ext cx="7086600" cy="4546600"/>
        </p:xfrm>
        <a:graphic>
          <a:graphicData uri="http://schemas.openxmlformats.org/drawingml/2006/table">
            <a:tbl>
              <a:tblPr firstRow="1" bandRow="1">
                <a:tableStyleId>{073A0DAA-6AF3-43AB-8588-CEC1D06C72B9}</a:tableStyleId>
              </a:tblPr>
              <a:tblGrid>
                <a:gridCol w="609600"/>
                <a:gridCol w="2933700"/>
                <a:gridCol w="1771650"/>
                <a:gridCol w="1771650"/>
              </a:tblGrid>
              <a:tr h="370840">
                <a:tc>
                  <a:txBody>
                    <a:bodyPr/>
                    <a:lstStyle/>
                    <a:p>
                      <a:pPr marL="0" marR="0" algn="just">
                        <a:lnSpc>
                          <a:spcPct val="150000"/>
                        </a:lnSpc>
                        <a:spcBef>
                          <a:spcPts val="0"/>
                        </a:spcBef>
                        <a:spcAft>
                          <a:spcPts val="0"/>
                        </a:spcAft>
                      </a:pPr>
                      <a:r>
                        <a:rPr lang="en-US" sz="1200" dirty="0">
                          <a:latin typeface="Times New Roman"/>
                          <a:ea typeface="Calibri"/>
                          <a:cs typeface="Times New Roman"/>
                        </a:rPr>
                        <a:t>No.</a:t>
                      </a:r>
                      <a:endParaRPr lang="en-US" sz="11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mj-lt"/>
                          <a:ea typeface="Calibri"/>
                          <a:cs typeface="Times New Roman"/>
                        </a:rPr>
                        <a:t>Name of Rights</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Universal Declaration</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dirty="0">
                          <a:latin typeface="Times New Roman"/>
                          <a:ea typeface="Calibri"/>
                          <a:cs typeface="Times New Roman"/>
                        </a:rPr>
                        <a:t>Indian Constitution</a:t>
                      </a:r>
                      <a:endParaRPr lang="en-US" sz="1100" dirty="0">
                        <a:latin typeface="Calibri"/>
                        <a:ea typeface="Calibri"/>
                        <a:cs typeface="Times New Roman"/>
                      </a:endParaRP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solidFill>
                            <a:schemeClr val="tx1"/>
                          </a:solidFill>
                          <a:latin typeface="Times New Roman"/>
                          <a:ea typeface="Calibri"/>
                          <a:cs typeface="Times New Roman"/>
                        </a:rPr>
                        <a:t>1.</a:t>
                      </a:r>
                    </a:p>
                  </a:txBody>
                  <a:tcPr marL="68580" marR="68580" marT="0" marB="0"/>
                </a:tc>
                <a:tc>
                  <a:txBody>
                    <a:bodyPr/>
                    <a:lstStyle/>
                    <a:p>
                      <a:pPr marL="0" marR="0" algn="just">
                        <a:lnSpc>
                          <a:spcPct val="150000"/>
                        </a:lnSpc>
                        <a:spcBef>
                          <a:spcPts val="0"/>
                        </a:spcBef>
                        <a:spcAft>
                          <a:spcPts val="0"/>
                        </a:spcAft>
                      </a:pPr>
                      <a:r>
                        <a:rPr lang="en-US" sz="1600" dirty="0">
                          <a:latin typeface="+mj-lt"/>
                          <a:ea typeface="Calibri"/>
                          <a:cs typeface="Times New Roman"/>
                        </a:rPr>
                        <a:t>Right to work, to just and </a:t>
                      </a:r>
                      <a:r>
                        <a:rPr lang="en-US" sz="1600" dirty="0" err="1">
                          <a:latin typeface="+mj-lt"/>
                          <a:ea typeface="Calibri"/>
                          <a:cs typeface="Times New Roman"/>
                        </a:rPr>
                        <a:t>favourable</a:t>
                      </a:r>
                      <a:r>
                        <a:rPr lang="en-US" sz="1600" dirty="0">
                          <a:latin typeface="+mj-lt"/>
                          <a:ea typeface="Calibri"/>
                          <a:cs typeface="Times New Roman"/>
                        </a:rPr>
                        <a:t> conditions of work</a:t>
                      </a: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 23 (1)</a:t>
                      </a: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 41 </a:t>
                      </a: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2.</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mj-lt"/>
                          <a:ea typeface="Calibri"/>
                          <a:cs typeface="Times New Roman"/>
                        </a:rPr>
                        <a:t>Right to equal pay for equal work</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23(2)</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39 (d)</a:t>
                      </a:r>
                      <a:endParaRPr lang="en-US" sz="1100">
                        <a:latin typeface="Calibri"/>
                        <a:ea typeface="Calibri"/>
                        <a:cs typeface="Times New Roman"/>
                      </a:endParaRP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3.</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mj-lt"/>
                          <a:ea typeface="Calibri"/>
                          <a:cs typeface="Times New Roman"/>
                        </a:rPr>
                        <a:t>Right to Education</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26</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Articles 21 (A), 41, 45 &amp; 51A(k)</a:t>
                      </a: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4.</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mj-lt"/>
                          <a:ea typeface="Calibri"/>
                          <a:cs typeface="Times New Roman"/>
                        </a:rPr>
                        <a:t>Right to just and favorable remuneration</a:t>
                      </a: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 23(3) </a:t>
                      </a: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 43</a:t>
                      </a: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5.</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mj-lt"/>
                          <a:ea typeface="Calibri"/>
                          <a:cs typeface="Times New Roman"/>
                        </a:rPr>
                        <a:t>Right to rest and leisure</a:t>
                      </a:r>
                    </a:p>
                  </a:txBody>
                  <a:tcPr marL="68580" marR="68580" marT="0" marB="0"/>
                </a:tc>
                <a:tc>
                  <a:txBody>
                    <a:bodyPr/>
                    <a:lstStyle/>
                    <a:p>
                      <a:pPr marL="0" marR="0" algn="just">
                        <a:lnSpc>
                          <a:spcPct val="150000"/>
                        </a:lnSpc>
                        <a:spcBef>
                          <a:spcPts val="0"/>
                        </a:spcBef>
                        <a:spcAft>
                          <a:spcPts val="0"/>
                        </a:spcAft>
                      </a:pPr>
                      <a:r>
                        <a:rPr lang="en-US" sz="1100">
                          <a:latin typeface="Calibri"/>
                          <a:ea typeface="Calibri"/>
                          <a:cs typeface="Times New Roman"/>
                        </a:rPr>
                        <a:t>Article 24</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43</a:t>
                      </a:r>
                      <a:endParaRPr lang="en-US" sz="1100">
                        <a:latin typeface="Calibri"/>
                        <a:ea typeface="Calibri"/>
                        <a:cs typeface="Times New Roman"/>
                      </a:endParaRP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6.</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mj-lt"/>
                          <a:ea typeface="Calibri"/>
                          <a:cs typeface="Times New Roman"/>
                        </a:rPr>
                        <a:t>Right of everyone to a standard of living adequate for him and his family</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25(1)</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39(a) &amp; Article 47</a:t>
                      </a:r>
                      <a:endParaRPr lang="en-US" sz="1100">
                        <a:latin typeface="Calibri"/>
                        <a:ea typeface="Calibri"/>
                        <a:cs typeface="Times New Roman"/>
                      </a:endParaRPr>
                    </a:p>
                  </a:txBody>
                  <a:tcPr marL="68580" marR="68580" marT="0" marB="0"/>
                </a:tc>
              </a:tr>
              <a:tr h="370840">
                <a:tc>
                  <a:txBody>
                    <a:bodyPr/>
                    <a:lstStyle/>
                    <a:p>
                      <a:pPr marL="342900" marR="0" lvl="0" indent="-342900" algn="just">
                        <a:lnSpc>
                          <a:spcPct val="150000"/>
                        </a:lnSpc>
                        <a:spcBef>
                          <a:spcPts val="0"/>
                        </a:spcBef>
                        <a:spcAft>
                          <a:spcPts val="0"/>
                        </a:spcAft>
                        <a:buFont typeface="+mj-lt"/>
                        <a:buNone/>
                      </a:pPr>
                      <a:r>
                        <a:rPr lang="en-US" sz="1200" dirty="0" smtClean="0">
                          <a:latin typeface="Times New Roman"/>
                          <a:ea typeface="Calibri"/>
                          <a:cs typeface="Times New Roman"/>
                        </a:rPr>
                        <a:t>7.</a:t>
                      </a:r>
                      <a:endParaRPr lang="en-US" sz="1200" dirty="0">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mj-lt"/>
                          <a:ea typeface="Calibri"/>
                          <a:cs typeface="Times New Roman"/>
                        </a:rPr>
                        <a:t>Right to proper social order</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Calibri"/>
                          <a:cs typeface="Times New Roman"/>
                        </a:rPr>
                        <a:t>Article 28</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dirty="0">
                          <a:latin typeface="Times New Roman"/>
                          <a:ea typeface="Calibri"/>
                          <a:cs typeface="Times New Roman"/>
                        </a:rPr>
                        <a:t>Article 38</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PREAMBLE</a:t>
            </a:r>
            <a:endParaRPr lang="en-US" b="1" dirty="0"/>
          </a:p>
        </p:txBody>
      </p:sp>
      <p:sp>
        <p:nvSpPr>
          <p:cNvPr id="3" name="Content Placeholder 2"/>
          <p:cNvSpPr>
            <a:spLocks noGrp="1"/>
          </p:cNvSpPr>
          <p:nvPr>
            <p:ph idx="1"/>
          </p:nvPr>
        </p:nvSpPr>
        <p:spPr>
          <a:xfrm>
            <a:off x="457200" y="1143000"/>
            <a:ext cx="8229600" cy="5257800"/>
          </a:xfrm>
        </p:spPr>
        <p:txBody>
          <a:bodyPr>
            <a:normAutofit fontScale="92500" lnSpcReduction="10000"/>
          </a:bodyPr>
          <a:lstStyle/>
          <a:p>
            <a:r>
              <a:rPr lang="en-US" dirty="0" smtClean="0"/>
              <a:t>The preamble to the constitution of India provides for securing:</a:t>
            </a:r>
          </a:p>
          <a:p>
            <a:pPr>
              <a:buFont typeface="Wingdings" pitchFamily="2" charset="2"/>
              <a:buChar char="Ø"/>
            </a:pPr>
            <a:r>
              <a:rPr lang="en-US" b="1" dirty="0" smtClean="0"/>
              <a:t> Justice, social, economic and political</a:t>
            </a:r>
          </a:p>
          <a:p>
            <a:pPr>
              <a:buFont typeface="Wingdings" pitchFamily="2" charset="2"/>
              <a:buChar char="Ø"/>
            </a:pPr>
            <a:r>
              <a:rPr lang="en-US" b="1" dirty="0" smtClean="0"/>
              <a:t>Liberty of thought, expression, belief faith and worship</a:t>
            </a:r>
          </a:p>
          <a:p>
            <a:pPr>
              <a:buFont typeface="Wingdings" pitchFamily="2" charset="2"/>
              <a:buChar char="Ø"/>
            </a:pPr>
            <a:r>
              <a:rPr lang="en-US" b="1" dirty="0" smtClean="0"/>
              <a:t>Equality……</a:t>
            </a:r>
          </a:p>
          <a:p>
            <a:pPr>
              <a:buNone/>
            </a:pPr>
            <a:endParaRPr lang="en-US" b="1" dirty="0" smtClean="0"/>
          </a:p>
          <a:p>
            <a:pPr algn="just"/>
            <a:r>
              <a:rPr lang="en-US" dirty="0" smtClean="0"/>
              <a:t>Social Justice, economic justice and equality have been guaranteed by Directive Principles of State Policy. These principles are contained under Part IV of the constitution, articles 36 to 50.</a:t>
            </a:r>
          </a:p>
          <a:p>
            <a:pPr algn="just"/>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Directive Principles of State Policy</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Aims of DPSP is establishment of a “welfare state” which is envisaged in the preamble to the Constitution. </a:t>
            </a:r>
          </a:p>
          <a:p>
            <a:pPr algn="just">
              <a:buNone/>
            </a:pPr>
            <a:endParaRPr lang="en-US" dirty="0" smtClean="0"/>
          </a:p>
          <a:p>
            <a:pPr algn="just"/>
            <a:r>
              <a:rPr lang="en-US" dirty="0" smtClean="0"/>
              <a:t>Many of the provisions corresponds to the Provisions of ICESCR. As a party to the ICESCR, the Indian legislature has enacted laws giving effect to some of the treaty obligations and these laws are in turn enforceable in and by the courts as laid down in various </a:t>
            </a:r>
            <a:r>
              <a:rPr lang="en-US" dirty="0" err="1" smtClean="0"/>
              <a:t>judgesments</a:t>
            </a:r>
            <a:r>
              <a:rPr lang="en-US" dirty="0" smtClean="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lnSpcReduction="10000"/>
          </a:bodyPr>
          <a:lstStyle/>
          <a:p>
            <a:pPr algn="just"/>
            <a:r>
              <a:rPr lang="en-US" dirty="0" smtClean="0"/>
              <a:t>The directive principles have, through important constitutional amendments become the benchmark to insulate enacted to achieve social objectives as enumerated in some of the directive principles.</a:t>
            </a:r>
          </a:p>
          <a:p>
            <a:pPr algn="just"/>
            <a:endParaRPr lang="en-US" dirty="0"/>
          </a:p>
          <a:p>
            <a:pPr algn="just"/>
            <a:r>
              <a:rPr lang="en-US" dirty="0" smtClean="0"/>
              <a:t>The courts have sometimes used DPSP to uphold the constitutional validity of statutes that apparently impose restrictions of Fundamental rights as long as they are stated to achieve the objective of DPSP.</a:t>
            </a:r>
          </a:p>
          <a:p>
            <a:pPr algn="ctr">
              <a:buNone/>
            </a:pPr>
            <a:r>
              <a:rPr lang="en-US" dirty="0"/>
              <a:t> </a:t>
            </a:r>
            <a:r>
              <a:rPr lang="en-US" b="1" i="1" dirty="0" smtClean="0"/>
              <a:t>Chandra </a:t>
            </a:r>
            <a:r>
              <a:rPr lang="en-US" b="1" i="1" dirty="0" err="1" smtClean="0"/>
              <a:t>Bhavan</a:t>
            </a:r>
            <a:r>
              <a:rPr lang="en-US" b="1" i="1" dirty="0" smtClean="0"/>
              <a:t> v. </a:t>
            </a:r>
            <a:r>
              <a:rPr lang="en-US" b="1" i="1" dirty="0"/>
              <a:t>S</a:t>
            </a:r>
            <a:r>
              <a:rPr lang="en-US" b="1" i="1" dirty="0" smtClean="0"/>
              <a:t>tate of Mysore </a:t>
            </a:r>
          </a:p>
          <a:p>
            <a:pPr algn="ctr">
              <a:buNone/>
            </a:pPr>
            <a:r>
              <a:rPr lang="en-US" b="1" i="1" dirty="0" smtClean="0"/>
              <a:t>(1970) 2 SCR 600</a:t>
            </a:r>
          </a:p>
          <a:p>
            <a:pPr algn="just"/>
            <a:endParaRPr lang="en-US"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en-US" dirty="0" smtClean="0"/>
              <a:t>The DPSP are seen as aids to interpret the Constitution, and more specifically to provide the basis and extent of the content of a fundamental right.</a:t>
            </a:r>
          </a:p>
          <a:p>
            <a:pPr algn="just"/>
            <a:endParaRPr lang="en-US" dirty="0"/>
          </a:p>
          <a:p>
            <a:pPr algn="ctr"/>
            <a:r>
              <a:rPr lang="en-US" b="1" i="1" dirty="0" err="1" smtClean="0"/>
              <a:t>Keshavananda</a:t>
            </a:r>
            <a:r>
              <a:rPr lang="en-US" b="1" i="1" dirty="0" smtClean="0"/>
              <a:t> </a:t>
            </a:r>
            <a:r>
              <a:rPr lang="en-US" b="1" i="1" dirty="0" err="1" smtClean="0"/>
              <a:t>Bharti</a:t>
            </a:r>
            <a:r>
              <a:rPr lang="en-US" b="1" i="1" dirty="0" smtClean="0"/>
              <a:t> v. State of Kerala (1973) 4 SCC 225</a:t>
            </a:r>
          </a:p>
          <a:p>
            <a:pPr algn="just">
              <a:buNone/>
            </a:pPr>
            <a:r>
              <a:rPr lang="en-US" dirty="0" smtClean="0"/>
              <a:t>	It was held that fundamental right themselves have no fixed content; most of them are empty vessels into which each generation must pour its content in the light of its experience. Restrictions abridgements, curtailments and even abrogation of these rights in circumstances not visualized by the constitution makers might become necessary; their claim to supremacy or priority is liable to be borne at particular stages in the history of the nation by the moral claims embodied in Part IV</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20000"/>
          </a:bodyPr>
          <a:lstStyle/>
          <a:p>
            <a:pPr algn="just"/>
            <a:r>
              <a:rPr lang="en-US" dirty="0" smtClean="0"/>
              <a:t>The expanded interpretation of Right to life led the court into areas where there was crying need for social Justice.</a:t>
            </a:r>
          </a:p>
          <a:p>
            <a:pPr algn="just"/>
            <a:endParaRPr lang="en-US" dirty="0" smtClean="0"/>
          </a:p>
          <a:p>
            <a:pPr algn="just"/>
            <a:r>
              <a:rPr lang="en-US" dirty="0" smtClean="0"/>
              <a:t>Areas where there was direct interaction between law and poverty, as in the cases of bonded labour, child labor and crime and poverty as in the case of under trials in jails.</a:t>
            </a:r>
          </a:p>
          <a:p>
            <a:pPr algn="just"/>
            <a:endParaRPr lang="en-US" dirty="0" smtClean="0"/>
          </a:p>
          <a:p>
            <a:pPr algn="just"/>
            <a:r>
              <a:rPr lang="en-US" dirty="0" smtClean="0"/>
              <a:t>Reading several of these concomitant rights of dignity, living conditions, health into the ambit of the right to life, the court overcame the difficulty of justifiability of these economic and social rights which were earlier, in their manifestation as DPSP considered non enforceable.</a:t>
            </a:r>
          </a:p>
          <a:p>
            <a:pPr algn="just"/>
            <a:endParaRPr lang="en-US" dirty="0" smtClean="0"/>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Human Rights protected through Directive Principles</a:t>
            </a:r>
            <a:endParaRPr lang="en-US" b="1"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They can be classified into following groups:</a:t>
            </a:r>
          </a:p>
          <a:p>
            <a:r>
              <a:rPr lang="en-US" dirty="0" smtClean="0"/>
              <a:t>Social and economic justice</a:t>
            </a:r>
          </a:p>
          <a:p>
            <a:r>
              <a:rPr lang="en-US" dirty="0" smtClean="0"/>
              <a:t>Ideals of social security</a:t>
            </a:r>
          </a:p>
          <a:p>
            <a:r>
              <a:rPr lang="en-US" dirty="0" smtClean="0"/>
              <a:t>Indian Polity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644</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PROTECTION OF HUMAN RIGHT THROUGH PART IV OF THE CONSTITUTION</vt:lpstr>
      <vt:lpstr>PowerPoint Presentation</vt:lpstr>
      <vt:lpstr>PowerPoint Presentation</vt:lpstr>
      <vt:lpstr>PREAMBLE</vt:lpstr>
      <vt:lpstr>Directive Principles of State Policy</vt:lpstr>
      <vt:lpstr>PowerPoint Presentation</vt:lpstr>
      <vt:lpstr>PowerPoint Presentation</vt:lpstr>
      <vt:lpstr>PowerPoint Presentation</vt:lpstr>
      <vt:lpstr>Human Rights protected through Directive Principles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OF HUMAN RIGHT THROUGH PART IV OF THE CONSTITUTION</dc:title>
  <dc:creator>Nitika</dc:creator>
  <cp:lastModifiedBy>NitikaJain-PC</cp:lastModifiedBy>
  <cp:revision>24</cp:revision>
  <cp:lastPrinted>2016-03-12T03:02:08Z</cp:lastPrinted>
  <dcterms:created xsi:type="dcterms:W3CDTF">2016-03-11T19:36:49Z</dcterms:created>
  <dcterms:modified xsi:type="dcterms:W3CDTF">2016-03-14T07:24:36Z</dcterms:modified>
</cp:coreProperties>
</file>